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32"/>
  </p:notesMasterIdLst>
  <p:sldIdLst>
    <p:sldId id="271" r:id="rId2"/>
    <p:sldId id="273" r:id="rId3"/>
    <p:sldId id="259" r:id="rId4"/>
    <p:sldId id="281" r:id="rId5"/>
    <p:sldId id="282" r:id="rId6"/>
    <p:sldId id="268" r:id="rId7"/>
    <p:sldId id="283" r:id="rId8"/>
    <p:sldId id="284" r:id="rId9"/>
    <p:sldId id="286" r:id="rId10"/>
    <p:sldId id="302" r:id="rId11"/>
    <p:sldId id="303" r:id="rId12"/>
    <p:sldId id="304" r:id="rId13"/>
    <p:sldId id="305" r:id="rId14"/>
    <p:sldId id="301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6" r:id="rId30"/>
    <p:sldId id="272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FFC000"/>
    <a:srgbClr val="B69064"/>
    <a:srgbClr val="F5935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 autoAdjust="0"/>
    <p:restoredTop sz="80073" autoAdjust="0"/>
  </p:normalViewPr>
  <p:slideViewPr>
    <p:cSldViewPr>
      <p:cViewPr>
        <p:scale>
          <a:sx n="66" d="100"/>
          <a:sy n="66" d="100"/>
        </p:scale>
        <p:origin x="1068" y="22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2B28B-F71B-4C48-9265-B8DBFEB84348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39D23-229E-4D83-987E-3C81753204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48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39D23-229E-4D83-987E-3C817532045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140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766AE-8305-A117-0C98-F116AE6E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92E3C9F4-DCF0-F201-5A4E-02DA0B7AF9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9FE18CBF-97AD-C85D-3729-9DFFF4674C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16F7A4C8-8A7F-DA4B-3E13-C129CBB7D7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18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269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A22B9-F7BC-D5E6-2EE2-2F9EB6487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E7BA8C3A-4D4F-C558-6862-DE853FB5CA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53812428-1052-1202-1EB9-1779B076BB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59468383-010C-ADAC-9B80-0C08C3B04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19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9909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58D4-C679-4066-5375-D2A02D617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50A01DA0-826D-9D0B-619E-91672E6759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CF045BDC-6C3F-30B5-CFBF-746D617B36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C7C6D98E-5972-000E-61EB-8CB53E0FFF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20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6113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E8F3D-30FF-9436-37FE-7B326B212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41C5ED5F-A1CF-A5AF-2172-ED93D7DBAE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84747CC8-4549-E8D2-C8D6-6E9256BB92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271DD7EE-5356-1689-9526-D681C459B7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21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7045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4DEE-40E1-3764-64BA-373608A59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70A9F08E-538F-82CA-88D7-66870C5F70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F6FE0529-6009-9463-F287-76BFB22B3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0E92BD15-4DFD-9BFA-39A2-B8C9FA37D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22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202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DDEC0-DAE8-2DDC-3BFB-E361B454F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8A719F33-71B5-BFBF-F7A4-D47DD48D2F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109E1C00-12D4-5AF2-533B-F2913E11F6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CF8B194A-6B9B-2B2C-C88B-A3FEC48A04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23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8729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9DDA1-3686-DDD2-EC03-1EB1F7080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F52B23A0-C501-86D5-8B7B-A3B08FFE9A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1B232BA9-129C-EEA6-EFB2-57002999D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F95E4A97-2B17-54F9-C09B-681D251A0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24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3801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9DDA1-3686-DDD2-EC03-1EB1F7080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F52B23A0-C501-86D5-8B7B-A3B08FFE9A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1B232BA9-129C-EEA6-EFB2-57002999D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F95E4A97-2B17-54F9-C09B-681D251A0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25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2309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9DDA1-3686-DDD2-EC03-1EB1F7080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F52B23A0-C501-86D5-8B7B-A3B08FFE9A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1B232BA9-129C-EEA6-EFB2-57002999D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F95E4A97-2B17-54F9-C09B-681D251A0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26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5051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9DDA1-3686-DDD2-EC03-1EB1F7080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F52B23A0-C501-86D5-8B7B-A3B08FFE9A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1B232BA9-129C-EEA6-EFB2-57002999D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F95E4A97-2B17-54F9-C09B-681D251A0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27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3537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  <a:p>
            <a:r>
              <a:rPr lang="zh-TW" altLang="en-US" dirty="0" smtClean="0"/>
              <a:t>波茲曼常數為</a:t>
            </a:r>
            <a:r>
              <a:rPr lang="en-US" altLang="zh-TW" dirty="0" smtClean="0"/>
              <a:t>: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1.380649×10</a:t>
            </a:r>
            <a:r>
              <a:rPr lang="zh-TW" alt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</a:t>
            </a:r>
            <a:r>
              <a:rPr lang="en-US" altLang="zh-TW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J*K</a:t>
            </a:r>
            <a:r>
              <a:rPr lang="en-US" altLang="zh-TW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br>
              <a:rPr lang="en-US" altLang="zh-TW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目前蒸鍍機開始蒸鍍為</a:t>
            </a:r>
            <a:endParaRPr lang="zh-TW" altLang="en-US" baseline="30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39D23-229E-4D83-987E-3C817532045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39D23-229E-4D83-987E-3C817532045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05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9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460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10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5105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14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476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E5DCB-D176-1017-3A51-3E3F7A1B9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6BD0B023-1611-419C-120A-BBE47F8094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15A9D9FE-C373-1BC0-C7C1-2CA1DEA48C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66FFA393-44B6-3F44-1796-444A45B254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15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1924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B5D3-8801-5919-0E68-F562AB03A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15896C82-0E4A-1CFC-7196-94CC5DB5DB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217C646B-1DC2-4B9C-092A-1150BBB054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D9A0F975-C2A4-AEF8-AB5E-138247A982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16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9225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F05A0-2259-AA68-1E8E-B9EEF1979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7F23FFAE-B568-50A5-7FD6-5E652E2C7D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6153B256-E25C-92AF-5B28-95DD66FA68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2B23317D-8528-570D-B058-2F2842BF58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4E4A3EE6-4012-4592-A052-A9AEC5A0A18D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17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102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540000" y="2975018"/>
            <a:ext cx="11064490" cy="1213427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Please Type Your Topic Here</a:t>
            </a:r>
            <a:br>
              <a:rPr lang="en-US" altLang="zh-TW" dirty="0"/>
            </a:br>
            <a:r>
              <a:rPr lang="en-US" altLang="zh-TW" dirty="0"/>
              <a:t>Arial 36pt or </a:t>
            </a:r>
            <a:r>
              <a:rPr lang="zh-TW" altLang="en-US" dirty="0"/>
              <a:t>微軟正黑體 </a:t>
            </a:r>
            <a:r>
              <a:rPr lang="en-US" altLang="zh-TW" dirty="0"/>
              <a:t>36pt (75%</a:t>
            </a:r>
            <a:r>
              <a:rPr lang="zh-TW" altLang="en-US" dirty="0"/>
              <a:t>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540000" y="5002398"/>
            <a:ext cx="11064490" cy="896112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Presented by </a:t>
            </a:r>
            <a:r>
              <a:rPr lang="en-US" altLang="zh-TW" dirty="0" err="1"/>
              <a:t>Tyntek</a:t>
            </a:r>
            <a:endParaRPr lang="en-US" altLang="zh-TW" dirty="0"/>
          </a:p>
          <a:p>
            <a:r>
              <a:rPr lang="en-US" altLang="zh-TW" dirty="0"/>
              <a:t>January DD, 2023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0A70-6483-4080-BAA5-C0F909AA788B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8C760C44-4451-44C0-8C5A-DC3F0A7C6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000" y="1873405"/>
            <a:ext cx="2801069" cy="802511"/>
          </a:xfrm>
          <a:prstGeom prst="rect">
            <a:avLst/>
          </a:prstGeom>
        </p:spPr>
      </p:pic>
      <p:sp>
        <p:nvSpPr>
          <p:cNvPr id="11" name="文字方塊 10"/>
          <p:cNvSpPr txBox="1"/>
          <p:nvPr userDrawn="1"/>
        </p:nvSpPr>
        <p:spPr>
          <a:xfrm>
            <a:off x="10589506" y="6421245"/>
            <a:ext cx="10149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Confidential</a:t>
            </a:r>
            <a:endParaRPr lang="zh-TW" altLang="en-US" sz="1200" baseline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 userDrawn="1"/>
        </p:nvSpPr>
        <p:spPr>
          <a:xfrm>
            <a:off x="7150834" y="6421245"/>
            <a:ext cx="3513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© 2024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Tyntek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Corporation. All Rights Reserved.</a:t>
            </a:r>
            <a:endParaRPr lang="zh-TW" altLang="en-US" sz="1200" baseline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110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頁尾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497D-4CE4-41C1-A948-008635EEEA22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589506" y="6421245"/>
            <a:ext cx="10149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Confidential</a:t>
            </a:r>
            <a:endParaRPr lang="zh-TW" altLang="en-US" sz="1200" baseline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7150834" y="6421245"/>
            <a:ext cx="3513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© 2024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Tyntek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Corporation. All Rights Reserved.</a:t>
            </a:r>
            <a:endParaRPr lang="zh-TW" altLang="en-US" sz="1200" baseline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標題 1"/>
          <p:cNvSpPr>
            <a:spLocks noGrp="1"/>
          </p:cNvSpPr>
          <p:nvPr>
            <p:ph type="ctrTitle" hasCustomPrompt="1"/>
          </p:nvPr>
        </p:nvSpPr>
        <p:spPr>
          <a:xfrm>
            <a:off x="540000" y="3020046"/>
            <a:ext cx="11064490" cy="1213427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Thank You</a:t>
            </a:r>
            <a:endParaRPr lang="zh-TW" altLang="en-US" dirty="0"/>
          </a:p>
        </p:txBody>
      </p:sp>
      <p:pic>
        <p:nvPicPr>
          <p:cNvPr id="13" name="圖形 9">
            <a:extLst>
              <a:ext uri="{FF2B5EF4-FFF2-40B4-BE49-F238E27FC236}">
                <a16:creationId xmlns:a16="http://schemas.microsoft.com/office/drawing/2014/main" id="{8C760C44-4451-44C0-8C5A-DC3F0A7C6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000" y="1873405"/>
            <a:ext cx="2801069" cy="8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5043" y="1301923"/>
            <a:ext cx="10986593" cy="4932621"/>
          </a:xfrm>
        </p:spPr>
        <p:txBody>
          <a:bodyPr vert="eaVert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605044" y="365125"/>
            <a:ext cx="9545720" cy="7778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B1F4-F17D-4E91-91E0-6634D8B8CD12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384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335491" y="831273"/>
            <a:ext cx="1256145" cy="5384800"/>
          </a:xfrm>
        </p:spPr>
        <p:txBody>
          <a:bodyPr vert="eaVert"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4158" y="365125"/>
            <a:ext cx="9585842" cy="585094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B739-A3C5-4FEB-B862-05786A8A9F44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5734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頁尾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53ABF10-867B-4288-BAA1-0DB154F8FFA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2024/11/13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D795CF18-6E71-48B0-B6FA-D53AAEFA68F1}" type="slidenum">
              <a:rPr lang="zh-TW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/>
              <a:t>‹#›</a:t>
            </a:fld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589507" y="6421245"/>
            <a:ext cx="1014984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Confidential</a:t>
            </a:r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7150835" y="6421245"/>
            <a:ext cx="35131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© 2024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Tyntek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 Corporation. All Rights Reserved.</a:t>
            </a:r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標題 1"/>
          <p:cNvSpPr>
            <a:spLocks noGrp="1"/>
          </p:cNvSpPr>
          <p:nvPr>
            <p:ph type="ctrTitle" hasCustomPrompt="1"/>
          </p:nvPr>
        </p:nvSpPr>
        <p:spPr>
          <a:xfrm>
            <a:off x="540000" y="3020048"/>
            <a:ext cx="11064491" cy="1213427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Thank You</a:t>
            </a:r>
            <a:endParaRPr lang="zh-TW" altLang="en-US" dirty="0"/>
          </a:p>
        </p:txBody>
      </p:sp>
      <p:pic>
        <p:nvPicPr>
          <p:cNvPr id="13" name="圖形 9">
            <a:extLst>
              <a:ext uri="{FF2B5EF4-FFF2-40B4-BE49-F238E27FC236}">
                <a16:creationId xmlns:a16="http://schemas.microsoft.com/office/drawing/2014/main" id="{8C760C44-4451-44C0-8C5A-DC3F0A7C6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000" y="1873407"/>
            <a:ext cx="2801069" cy="8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8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5044" y="1301924"/>
            <a:ext cx="10963976" cy="4914149"/>
          </a:xfrm>
        </p:spPr>
        <p:txBody>
          <a:bodyPr/>
          <a:lstStyle>
            <a:lvl4pPr>
              <a:defRPr sz="1600"/>
            </a:lvl4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B321-0E6A-4F88-8321-98571FD83BC2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690577E7-07D4-4A1D-B6A4-A73935A56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3944" y="311465"/>
            <a:ext cx="1225075" cy="3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4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7321" y="2438400"/>
            <a:ext cx="10983432" cy="1091609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7321" y="3646966"/>
            <a:ext cx="10983432" cy="254139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D6BC-DCB9-4E9E-9A09-D45E865829B7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182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5043" y="1244009"/>
            <a:ext cx="5349189" cy="4925882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07898" y="1244009"/>
            <a:ext cx="5456029" cy="4925882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89DE-4035-4E3E-962F-B6BAFC8448F2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267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5043" y="1305204"/>
            <a:ext cx="5392531" cy="6813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5043" y="2134090"/>
            <a:ext cx="5392531" cy="4072746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302874"/>
            <a:ext cx="5382491" cy="68364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134090"/>
            <a:ext cx="5382491" cy="4072746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>
          <a:xfrm>
            <a:off x="605045" y="365125"/>
            <a:ext cx="9545720" cy="77787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B3B-921F-4799-841A-F0E71D316796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003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E551-3DDA-4FE1-86EC-F8286716CC3F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94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2DC5-ACF0-4958-88FF-E2E50EB341F0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048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5044" y="1357745"/>
            <a:ext cx="4668705" cy="48583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>
          <a:xfrm>
            <a:off x="605043" y="365125"/>
            <a:ext cx="4668705" cy="836354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5" name="內容版面配置區 5"/>
          <p:cNvSpPr>
            <a:spLocks noGrp="1"/>
          </p:cNvSpPr>
          <p:nvPr>
            <p:ph sz="quarter" idx="4"/>
          </p:nvPr>
        </p:nvSpPr>
        <p:spPr>
          <a:xfrm>
            <a:off x="5491716" y="812800"/>
            <a:ext cx="6099920" cy="5403273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6A7C-9221-402B-A33D-2E26286608D3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42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329173" y="858981"/>
            <a:ext cx="6253227" cy="53570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5044" y="1446028"/>
            <a:ext cx="4498584" cy="47700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605044" y="365125"/>
            <a:ext cx="4498584" cy="9533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4E12-F000-4003-85E4-FCEB61F5B0BF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396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5044" y="365125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5043" y="1301924"/>
            <a:ext cx="10999447" cy="4914149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2745337" y="6391053"/>
            <a:ext cx="1018590" cy="3373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8FE42-54C6-477D-AF7F-511ADF000AAB}" type="datetime1">
              <a:rPr lang="zh-TW" altLang="en-US" smtClean="0"/>
              <a:t>2024/11/13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5845769" y="6373105"/>
            <a:ext cx="524256" cy="373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D795CF18-6E71-48B0-B6FA-D53AAEFA68F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10589506" y="6421245"/>
            <a:ext cx="10149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Confidential</a:t>
            </a:r>
            <a:endParaRPr lang="zh-TW" altLang="en-US" sz="1200" baseline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7150834" y="6421245"/>
            <a:ext cx="3513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© 2024 </a:t>
            </a: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Tyntek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Corporation. All Rights Reserved.</a:t>
            </a:r>
            <a:endParaRPr lang="zh-TW" altLang="en-US" sz="1200" baseline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頁尾版面配置區 15"/>
          <p:cNvSpPr>
            <a:spLocks noGrp="1"/>
          </p:cNvSpPr>
          <p:nvPr>
            <p:ph type="ftr" sz="quarter" idx="3"/>
          </p:nvPr>
        </p:nvSpPr>
        <p:spPr>
          <a:xfrm>
            <a:off x="3879105" y="6391053"/>
            <a:ext cx="1472262" cy="3373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14" name="圖形 13">
            <a:extLst>
              <a:ext uri="{FF2B5EF4-FFF2-40B4-BE49-F238E27FC236}">
                <a16:creationId xmlns:a16="http://schemas.microsoft.com/office/drawing/2014/main" id="{B940EC71-4757-4970-9EFD-1145A1208F9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43944" y="311465"/>
            <a:ext cx="1225075" cy="3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4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68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8CD6"/>
        </a:buClr>
        <a:buFont typeface="Arial" panose="020B0604020202020204" pitchFamily="34" charset="0"/>
        <a:buChar char="•"/>
        <a:defRPr sz="2200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8CD6"/>
        </a:buClr>
        <a:buFont typeface="Arial" panose="020B0604020202020204" pitchFamily="34" charset="0"/>
        <a:buChar char="•"/>
        <a:defRPr sz="2000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8CD6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8CD6"/>
        </a:buClr>
        <a:buFont typeface="Arial" panose="020B0604020202020204" pitchFamily="34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8CD6"/>
        </a:buClr>
        <a:buFont typeface="Arial" panose="020B0604020202020204" pitchFamily="34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5" Type="http://schemas.openxmlformats.org/officeDocument/2006/relationships/image" Target="../media/image1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Relationship Id="rId1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新人</a:t>
            </a:r>
            <a:r>
              <a:rPr lang="zh-TW" altLang="en-US" sz="3600" dirty="0"/>
              <a:t>報告</a:t>
            </a: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Si Fab1</a:t>
            </a:r>
            <a:r>
              <a:rPr lang="zh-TW" altLang="en-US" dirty="0"/>
              <a:t>營運中心產品製程二部 王善柏</a:t>
            </a:r>
            <a:endParaRPr lang="en-US" altLang="zh-TW" dirty="0"/>
          </a:p>
          <a:p>
            <a:r>
              <a:rPr lang="zh-TW" altLang="en-US" dirty="0"/>
              <a:t>月</a:t>
            </a:r>
            <a:r>
              <a:rPr lang="en-US" altLang="zh-TW" dirty="0"/>
              <a:t>,</a:t>
            </a:r>
            <a:r>
              <a:rPr lang="zh-TW" altLang="en-US" dirty="0"/>
              <a:t>日</a:t>
            </a:r>
            <a:r>
              <a:rPr lang="en-US" altLang="zh-TW" dirty="0"/>
              <a:t> 2024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780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10</a:t>
            </a:fld>
            <a:endParaRPr lang="zh-TW" altLang="en-US">
              <a:solidFill>
                <a:srgbClr val="40404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1B9082D-4C12-F53E-4493-CD35918CAA5B}"/>
              </a:ext>
            </a:extLst>
          </p:cNvPr>
          <p:cNvSpPr txBox="1"/>
          <p:nvPr/>
        </p:nvSpPr>
        <p:spPr>
          <a:xfrm>
            <a:off x="191345" y="1412776"/>
            <a:ext cx="11449272" cy="1236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Clr>
                <a:srgbClr val="008CD6"/>
              </a:buClr>
              <a:buFont typeface="+mj-lt"/>
              <a:buAutoNum type="arabicPeriod"/>
            </a:pP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3FWF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鋁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在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月初開始出現無法做到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OI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規格上所規定的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15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RUN±3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以及其他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台蒸鍍機無法製作鋁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矽</a:t>
            </a:r>
            <a:endParaRPr lang="en-US" altLang="zh-TW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1000"/>
              </a:spcBef>
              <a:buClr>
                <a:srgbClr val="008CD6"/>
              </a:buClr>
              <a:buFont typeface="+mj-lt"/>
              <a:buAutoNum type="arabicPeriod"/>
            </a:pP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1FWF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蒸鍍機目前沒有遇到問題需要排除</a:t>
            </a:r>
            <a:endParaRPr lang="zh-TW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蒸鍍機問題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906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CC796A-DB0C-E868-AD7F-06C8670F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83" y="1556792"/>
            <a:ext cx="10963976" cy="313518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在程式參數沒有修改的情況下，請設備人員前往處理，設備更換高壓電線後，沒有安裝確實，導致機台重新再生暖機，機台狀況變成無法執行道第 </a:t>
            </a:r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RUN</a:t>
            </a:r>
            <a:r>
              <a:rPr lang="zh-TW" altLang="en-US" dirty="0" smtClean="0"/>
              <a:t>，事後安排</a:t>
            </a:r>
            <a:r>
              <a:rPr lang="en-US" altLang="zh-TW" dirty="0" smtClean="0"/>
              <a:t>PM</a:t>
            </a:r>
            <a:r>
              <a:rPr lang="zh-TW" altLang="en-US" dirty="0" smtClean="0"/>
              <a:t>也沒有改善的趨向，校正腔體溫體為</a:t>
            </a:r>
            <a:r>
              <a:rPr lang="en-US" altLang="zh-TW" dirty="0" smtClean="0"/>
              <a:t>75</a:t>
            </a:r>
            <a:r>
              <a:rPr lang="zh-TW" altLang="en-US" dirty="0" smtClean="0"/>
              <a:t>，水溫符合規範範圍，真空值並無異常，電流也無異常。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在設備只剩下電子槍以及坩鍋座屬於成本較高耗材，無法立即更換</a:t>
            </a:r>
            <a:r>
              <a:rPr lang="zh-TW" altLang="en-US" dirty="0" smtClean="0"/>
              <a:t>處置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針對程式參數進行實驗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C814D83-5EAD-1840-7F02-BA4844D2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56596"/>
            <a:ext cx="9545720" cy="777875"/>
          </a:xfrm>
        </p:spPr>
        <p:txBody>
          <a:bodyPr/>
          <a:lstStyle/>
          <a:p>
            <a:r>
              <a:rPr lang="zh-TW" altLang="en-US" dirty="0" smtClean="0"/>
              <a:t>改善措施</a:t>
            </a:r>
            <a:r>
              <a:rPr lang="en-US" altLang="zh-TW" dirty="0" smtClean="0"/>
              <a:t>-3FWF</a:t>
            </a:r>
            <a:r>
              <a:rPr lang="zh-TW" altLang="en-US" dirty="0" smtClean="0"/>
              <a:t> 鋁</a:t>
            </a:r>
            <a:r>
              <a:rPr lang="en-US" altLang="zh-TW" dirty="0" smtClean="0"/>
              <a:t>2</a:t>
            </a:r>
            <a:r>
              <a:rPr lang="zh-TW" altLang="en-US" dirty="0" smtClean="0"/>
              <a:t>蒸鍍機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AB340-3861-84FA-CED3-357C8B4C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1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CC796A-DB0C-E868-AD7F-06C8670F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09" y="1700808"/>
            <a:ext cx="10963976" cy="205506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原程式為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C814D83-5EAD-1840-7F02-BA4844D2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56596"/>
            <a:ext cx="9545720" cy="777875"/>
          </a:xfrm>
        </p:spPr>
        <p:txBody>
          <a:bodyPr/>
          <a:lstStyle/>
          <a:p>
            <a:r>
              <a:rPr lang="zh-TW" altLang="en-US" dirty="0" smtClean="0"/>
              <a:t>改善措施</a:t>
            </a:r>
            <a:r>
              <a:rPr lang="en-US" altLang="zh-TW" dirty="0" smtClean="0"/>
              <a:t>-</a:t>
            </a:r>
            <a:r>
              <a:rPr lang="zh-TW" altLang="en-US" dirty="0" smtClean="0"/>
              <a:t>蒸鍍機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AB340-3861-84FA-CED3-357C8B4C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FC814D83-5EAD-1840-7F02-BA4844D2D3EA}"/>
              </a:ext>
            </a:extLst>
          </p:cNvPr>
          <p:cNvSpPr txBox="1">
            <a:spLocks/>
          </p:cNvSpPr>
          <p:nvPr/>
        </p:nvSpPr>
        <p:spPr>
          <a:xfrm>
            <a:off x="839416" y="679261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進度追蹤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CC796A-DB0C-E868-AD7F-06C8670F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09" y="1700808"/>
            <a:ext cx="10963976" cy="205506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C814D83-5EAD-1840-7F02-BA4844D2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56596"/>
            <a:ext cx="9545720" cy="777875"/>
          </a:xfrm>
        </p:spPr>
        <p:txBody>
          <a:bodyPr/>
          <a:lstStyle/>
          <a:p>
            <a:r>
              <a:rPr lang="zh-TW" altLang="en-US" dirty="0" smtClean="0"/>
              <a:t>改善措施</a:t>
            </a:r>
            <a:r>
              <a:rPr lang="en-US" altLang="zh-TW" dirty="0" smtClean="0"/>
              <a:t>-</a:t>
            </a:r>
            <a:r>
              <a:rPr lang="zh-TW" altLang="en-US" dirty="0" smtClean="0"/>
              <a:t>蒸鍍機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AB340-3861-84FA-CED3-357C8B4C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FC814D83-5EAD-1840-7F02-BA4844D2D3EA}"/>
              </a:ext>
            </a:extLst>
          </p:cNvPr>
          <p:cNvSpPr txBox="1">
            <a:spLocks/>
          </p:cNvSpPr>
          <p:nvPr/>
        </p:nvSpPr>
        <p:spPr>
          <a:xfrm>
            <a:off x="839416" y="679261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進度追蹤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019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14</a:t>
            </a:fld>
            <a:endParaRPr lang="zh-TW" altLang="en-US">
              <a:solidFill>
                <a:srgbClr val="40404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1B9082D-4C12-F53E-4493-CD35918CAA5B}"/>
              </a:ext>
            </a:extLst>
          </p:cNvPr>
          <p:cNvSpPr txBox="1"/>
          <p:nvPr/>
        </p:nvSpPr>
        <p:spPr>
          <a:xfrm>
            <a:off x="605044" y="1428950"/>
            <a:ext cx="4156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CCDZ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測高異常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。無法對焦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機械手臂放片異常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尋邊器異常。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D217479-A75A-F382-3838-C287B15F052C}"/>
              </a:ext>
            </a:extLst>
          </p:cNvPr>
          <p:cNvSpPr txBox="1">
            <a:spLocks noChangeArrowheads="1"/>
          </p:cNvSpPr>
          <p:nvPr/>
        </p:nvSpPr>
        <p:spPr>
          <a:xfrm>
            <a:off x="605044" y="3115309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目前進度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5D9A3B-1796-92D0-96CE-B7F4990FC5AB}"/>
              </a:ext>
            </a:extLst>
          </p:cNvPr>
          <p:cNvSpPr txBox="1"/>
          <p:nvPr/>
        </p:nvSpPr>
        <p:spPr>
          <a:xfrm>
            <a:off x="605044" y="3873106"/>
            <a:ext cx="11663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已通知宏瀨請原廠人員一同前往處理，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預計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10/30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這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星期進廠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固定一週只來一次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 smtClean="0"/>
              <a:t>AOI</a:t>
            </a:r>
            <a:r>
              <a:rPr lang="zh-TW" altLang="en-US" dirty="0" smtClean="0"/>
              <a:t>硬體問題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58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AEC1A-4386-F189-EEAA-6F5C49BD9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BDEB60-661B-393E-730B-102A2854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15</a:t>
            </a:fld>
            <a:endParaRPr lang="zh-TW" altLang="en-US">
              <a:solidFill>
                <a:srgbClr val="40404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3B11058-5C05-619B-E20C-3C3C2EB9DA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515" y="1776413"/>
            <a:ext cx="4276166" cy="422237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1F9DFD-671C-6DAA-2D27-0CEFD3ADBD16}"/>
              </a:ext>
            </a:extLst>
          </p:cNvPr>
          <p:cNvSpPr txBox="1"/>
          <p:nvPr/>
        </p:nvSpPr>
        <p:spPr>
          <a:xfrm>
            <a:off x="605044" y="998538"/>
            <a:ext cx="11952311" cy="578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10/22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使用報廢片放置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卡槽進行重複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RUN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，發生放片問題、尋邊真空異常、放片沒放好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93AC8EE-F1D2-AE65-1E1B-EA1DC8E4C5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642321" y="2218364"/>
            <a:ext cx="4105835" cy="3079376"/>
          </a:xfrm>
          <a:prstGeom prst="rect">
            <a:avLst/>
          </a:prstGeom>
        </p:spPr>
      </p:pic>
      <p:sp>
        <p:nvSpPr>
          <p:cNvPr id="8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 smtClean="0"/>
              <a:t>AOI</a:t>
            </a:r>
            <a:r>
              <a:rPr lang="zh-TW" altLang="en-US" dirty="0" smtClean="0"/>
              <a:t>硬體問題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85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339D0-04C1-ABDD-92BF-11EFC4ADC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0E2891-E44E-2F0F-A70C-B0756149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16</a:t>
            </a:fld>
            <a:endParaRPr lang="zh-TW" altLang="en-US">
              <a:solidFill>
                <a:srgbClr val="40404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5A1339-7B6C-F467-582F-1A594BD8FB5B}"/>
              </a:ext>
            </a:extLst>
          </p:cNvPr>
          <p:cNvSpPr txBox="1"/>
          <p:nvPr/>
        </p:nvSpPr>
        <p:spPr>
          <a:xfrm>
            <a:off x="605044" y="998538"/>
            <a:ext cx="9730549" cy="578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10/22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使用報廢片放置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卡槽進行重複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RUN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，尋邊失敗、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CCDZ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測高異常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EEFBDA-1A2C-9E49-CE64-BE100F17D9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379" y="1696097"/>
            <a:ext cx="2895386" cy="46005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C952D39-AC21-0207-77E6-B346B7EA44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374" y="1696097"/>
            <a:ext cx="3949027" cy="443991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6E861EC-307A-7866-18A1-EE6C99686F33}"/>
              </a:ext>
            </a:extLst>
          </p:cNvPr>
          <p:cNvSpPr/>
          <p:nvPr/>
        </p:nvSpPr>
        <p:spPr>
          <a:xfrm>
            <a:off x="1775012" y="3996367"/>
            <a:ext cx="2070847" cy="1488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 smtClean="0"/>
              <a:t>AOI</a:t>
            </a:r>
            <a:r>
              <a:rPr lang="zh-TW" altLang="en-US" dirty="0" smtClean="0"/>
              <a:t>硬體問題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320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E2992-21B8-B2A5-64AA-9E2017E18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E881AA-4316-CEE9-9B3B-AB847209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17</a:t>
            </a:fld>
            <a:endParaRPr lang="zh-TW" altLang="en-US">
              <a:solidFill>
                <a:srgbClr val="40404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5DC031-E160-7136-F3B8-F803088EF449}"/>
              </a:ext>
            </a:extLst>
          </p:cNvPr>
          <p:cNvSpPr txBox="1"/>
          <p:nvPr/>
        </p:nvSpPr>
        <p:spPr>
          <a:xfrm>
            <a:off x="524362" y="854075"/>
            <a:ext cx="10225876" cy="578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10/23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24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使用報廢片放置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卡槽進行重複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RUN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發生放片問題、尋不到邊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9A7B8E1-4710-2847-B0C2-8DA27AC07F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385" y="1432438"/>
            <a:ext cx="3566438" cy="4769224"/>
          </a:xfrm>
          <a:prstGeom prst="rect">
            <a:avLst/>
          </a:prstGeom>
        </p:spPr>
      </p:pic>
      <p:pic>
        <p:nvPicPr>
          <p:cNvPr id="16" name="750559647.865975">
            <a:hlinkClick r:id="" action="ppaction://media"/>
            <a:extLst>
              <a:ext uri="{FF2B5EF4-FFF2-40B4-BE49-F238E27FC236}">
                <a16:creationId xmlns:a16="http://schemas.microsoft.com/office/drawing/2014/main" id="{869ABB20-46CB-67B5-387C-2A5368E951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4307" y="1377623"/>
            <a:ext cx="2632822" cy="4680572"/>
          </a:xfrm>
          <a:prstGeom prst="rect">
            <a:avLst/>
          </a:prstGeom>
        </p:spPr>
      </p:pic>
      <p:sp>
        <p:nvSpPr>
          <p:cNvPr id="9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 smtClean="0"/>
              <a:t>AOI</a:t>
            </a:r>
            <a:r>
              <a:rPr lang="zh-TW" altLang="en-US" dirty="0" smtClean="0"/>
              <a:t>硬體問題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910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8D037-3ABB-89DA-DE5A-65D1EE85A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2CE301-077E-0D1C-F929-15BD5808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18</a:t>
            </a:fld>
            <a:endParaRPr lang="zh-TW" altLang="en-US">
              <a:solidFill>
                <a:srgbClr val="40404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B45540-6541-23F9-D6B3-F0C36A5A0445}"/>
              </a:ext>
            </a:extLst>
          </p:cNvPr>
          <p:cNvSpPr txBox="1"/>
          <p:nvPr/>
        </p:nvSpPr>
        <p:spPr>
          <a:xfrm>
            <a:off x="524362" y="854075"/>
            <a:ext cx="11407662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10/25 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使用報廢片，放置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6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卡槽從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10/24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晚上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18:00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至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10/25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早上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7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點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35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分重複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RUN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尋邊失敗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52F915-52A1-4231-715C-41DF44DBD3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607" y="1905853"/>
            <a:ext cx="7101417" cy="4467252"/>
          </a:xfrm>
          <a:prstGeom prst="rect">
            <a:avLst/>
          </a:prstGeom>
        </p:spPr>
      </p:pic>
      <p:sp>
        <p:nvSpPr>
          <p:cNvPr id="7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 smtClean="0"/>
              <a:t>AOI</a:t>
            </a:r>
            <a:r>
              <a:rPr lang="zh-TW" altLang="en-US" dirty="0" smtClean="0"/>
              <a:t>硬體問題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35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17F75-751F-0B26-3C7B-7B47A3149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50E271-BBE1-AF05-51D9-C7BF632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19</a:t>
            </a:fld>
            <a:endParaRPr lang="zh-TW" altLang="en-US">
              <a:solidFill>
                <a:srgbClr val="40404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E6B60BB-990A-7C7C-3951-9ED38902974B}"/>
              </a:ext>
            </a:extLst>
          </p:cNvPr>
          <p:cNvSpPr txBox="1"/>
          <p:nvPr/>
        </p:nvSpPr>
        <p:spPr>
          <a:xfrm>
            <a:off x="605044" y="1428950"/>
            <a:ext cx="11309865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檢測晶圓會掃模型到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RCP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上，目前沒有在這塊設定出上限時間，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導致機台一直在等候，也不會報警跳通知。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CD9015-46F9-E483-7547-6939D9358C98}"/>
              </a:ext>
            </a:extLst>
          </p:cNvPr>
          <p:cNvSpPr txBox="1">
            <a:spLocks noChangeArrowheads="1"/>
          </p:cNvSpPr>
          <p:nvPr/>
        </p:nvSpPr>
        <p:spPr>
          <a:xfrm>
            <a:off x="605044" y="3115309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目前進度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04E40F-3C6E-4EA3-A175-1C41C954DB52}"/>
              </a:ext>
            </a:extLst>
          </p:cNvPr>
          <p:cNvSpPr txBox="1"/>
          <p:nvPr/>
        </p:nvSpPr>
        <p:spPr>
          <a:xfrm>
            <a:off x="605044" y="3873106"/>
            <a:ext cx="114484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已通知宏瀨，但處理這塊的工程師到目前為止沒有回應過我，目前透過他人代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轉達，</a:t>
            </a:r>
            <a:r>
              <a:rPr lang="zh-TW" altLang="en-US" sz="2400" dirty="0" smtClean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再次詢問售服後回覆已修正完成，但負責人員並無告知導致我根本不知道甚麼時候修好了。</a:t>
            </a:r>
            <a:endParaRPr lang="zh-TW" altLang="en-US" sz="2400" dirty="0">
              <a:solidFill>
                <a:srgbClr val="FF000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 smtClean="0"/>
              <a:t>AOI</a:t>
            </a:r>
            <a:r>
              <a:rPr lang="zh-TW" altLang="en-US" dirty="0"/>
              <a:t>軟體</a:t>
            </a:r>
            <a:r>
              <a:rPr lang="zh-TW" altLang="en-US" dirty="0" smtClean="0"/>
              <a:t>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1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工作執掌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1F</a:t>
            </a:r>
            <a:r>
              <a:rPr lang="zh-TW" altLang="en-US" dirty="0"/>
              <a:t>無塵</a:t>
            </a:r>
            <a:r>
              <a:rPr lang="zh-TW" altLang="en-US" dirty="0" smtClean="0"/>
              <a:t>室 富臨</a:t>
            </a:r>
            <a:r>
              <a:rPr lang="en-US" altLang="zh-TW" dirty="0" smtClean="0"/>
              <a:t>E-GUN</a:t>
            </a:r>
            <a:r>
              <a:rPr lang="zh-TW" altLang="en-US" dirty="0" smtClean="0"/>
              <a:t>機台、</a:t>
            </a:r>
            <a:r>
              <a:rPr lang="en-US" altLang="zh-TW" dirty="0" smtClean="0"/>
              <a:t>AOI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3F</a:t>
            </a:r>
            <a:r>
              <a:rPr lang="zh-TW" altLang="en-US" dirty="0"/>
              <a:t>無塵</a:t>
            </a:r>
            <a:r>
              <a:rPr lang="zh-TW" altLang="en-US" dirty="0" smtClean="0"/>
              <a:t>室 富臨</a:t>
            </a:r>
            <a:r>
              <a:rPr lang="en-US" altLang="zh-TW" dirty="0" smtClean="0"/>
              <a:t>E-GUN</a:t>
            </a:r>
            <a:r>
              <a:rPr lang="zh-TW" altLang="en-US" dirty="0" smtClean="0"/>
              <a:t>機台、聚昌</a:t>
            </a:r>
            <a:r>
              <a:rPr lang="en-US" altLang="zh-TW" dirty="0" smtClean="0"/>
              <a:t>E-GUN</a:t>
            </a:r>
            <a:r>
              <a:rPr lang="zh-TW" altLang="en-US" dirty="0" smtClean="0"/>
              <a:t>機</a:t>
            </a:r>
            <a:r>
              <a:rPr lang="zh-TW" altLang="en-US" dirty="0" smtClean="0"/>
              <a:t>台</a:t>
            </a:r>
            <a:endParaRPr lang="en-US" altLang="zh-TW" sz="2200" dirty="0"/>
          </a:p>
          <a:p>
            <a:r>
              <a:rPr lang="zh-TW" altLang="en-US" dirty="0" smtClean="0"/>
              <a:t>蒸鍍理論原理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平均自由徑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真空</a:t>
            </a:r>
            <a:r>
              <a:rPr lang="zh-TW" altLang="en-US" dirty="0" smtClean="0"/>
              <a:t>系統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薄膜監控面板</a:t>
            </a:r>
            <a:r>
              <a:rPr lang="zh-TW" altLang="en-US" dirty="0" smtClean="0"/>
              <a:t>說明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程式說明</a:t>
            </a:r>
            <a:endParaRPr lang="en-US" altLang="zh-TW" dirty="0" smtClean="0"/>
          </a:p>
          <a:p>
            <a:r>
              <a:rPr lang="en-US" altLang="zh-TW" dirty="0" smtClean="0"/>
              <a:t>AOI</a:t>
            </a:r>
            <a:r>
              <a:rPr lang="zh-TW" altLang="en-US" dirty="0" smtClean="0"/>
              <a:t>機台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AOI</a:t>
            </a:r>
            <a:r>
              <a:rPr lang="zh-TW" altLang="en-US" dirty="0" smtClean="0"/>
              <a:t>硬體問題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AOI</a:t>
            </a:r>
            <a:r>
              <a:rPr lang="zh-TW" altLang="en-US" dirty="0" smtClean="0"/>
              <a:t>軟體問題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AOI</a:t>
            </a:r>
            <a:r>
              <a:rPr lang="zh-TW" altLang="en-US" dirty="0" smtClean="0"/>
              <a:t>建模程式問題</a:t>
            </a:r>
            <a:endParaRPr lang="en-US" altLang="zh-TW" dirty="0" smtClean="0"/>
          </a:p>
          <a:p>
            <a:r>
              <a:rPr lang="zh-TW" altLang="en-US" dirty="0" smtClean="0"/>
              <a:t>目前問題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蒸鍍</a:t>
            </a:r>
            <a:r>
              <a:rPr lang="zh-TW" altLang="en-US" dirty="0" smtClean="0"/>
              <a:t>機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AOI</a:t>
            </a:r>
            <a:endParaRPr lang="en-US" altLang="zh-TW" dirty="0" smtClean="0"/>
          </a:p>
          <a:p>
            <a:r>
              <a:rPr lang="zh-TW" altLang="en-US" dirty="0" smtClean="0"/>
              <a:t>改善</a:t>
            </a:r>
            <a:r>
              <a:rPr lang="zh-TW" altLang="en-US" dirty="0"/>
              <a:t>措施</a:t>
            </a:r>
            <a:endParaRPr lang="en-US" altLang="zh-TW" sz="2200" dirty="0"/>
          </a:p>
          <a:p>
            <a:r>
              <a:rPr lang="zh-TW" altLang="en-US" dirty="0"/>
              <a:t>結論</a:t>
            </a:r>
            <a:endParaRPr lang="zh-TW" altLang="en-US" sz="22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目錄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859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2A018-9D06-E672-7F86-01280EC64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C0C542-EAE8-DCDC-E27E-18AD4534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20</a:t>
            </a:fld>
            <a:endParaRPr lang="zh-TW" altLang="en-US">
              <a:solidFill>
                <a:srgbClr val="404040"/>
              </a:solidFill>
            </a:endParaRPr>
          </a:p>
        </p:txBody>
      </p:sp>
      <p:pic>
        <p:nvPicPr>
          <p:cNvPr id="6" name="IMG_5556">
            <a:hlinkClick r:id="" action="ppaction://media"/>
            <a:extLst>
              <a:ext uri="{FF2B5EF4-FFF2-40B4-BE49-F238E27FC236}">
                <a16:creationId xmlns:a16="http://schemas.microsoft.com/office/drawing/2014/main" id="{B2E8661F-3134-4FFA-3A3C-CEC871009A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044" y="1143000"/>
            <a:ext cx="3801660" cy="50691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3CA1FFE-A851-4586-6BEF-50333B2DE794}"/>
              </a:ext>
            </a:extLst>
          </p:cNvPr>
          <p:cNvSpPr txBox="1"/>
          <p:nvPr/>
        </p:nvSpPr>
        <p:spPr>
          <a:xfrm>
            <a:off x="5377904" y="3099215"/>
            <a:ext cx="5571638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軟體時間持續再跑，機台卻沒有動作。</a:t>
            </a:r>
          </a:p>
        </p:txBody>
      </p:sp>
      <p:sp>
        <p:nvSpPr>
          <p:cNvPr id="8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 smtClean="0"/>
              <a:t>AOI</a:t>
            </a:r>
            <a:r>
              <a:rPr lang="zh-TW" altLang="en-US" dirty="0"/>
              <a:t>軟體</a:t>
            </a:r>
            <a:r>
              <a:rPr lang="zh-TW" altLang="en-US" dirty="0" smtClean="0"/>
              <a:t>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73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1EED-FBCE-E835-48CC-9B7B750A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7FD3BB-7899-93FA-2FDB-6650D3B2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21</a:t>
            </a:fld>
            <a:endParaRPr lang="zh-TW" altLang="en-US">
              <a:solidFill>
                <a:srgbClr val="40404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C3596E-9F82-6D9C-9ED7-743FEB6BCB0F}"/>
              </a:ext>
            </a:extLst>
          </p:cNvPr>
          <p:cNvSpPr txBox="1"/>
          <p:nvPr/>
        </p:nvSpPr>
        <p:spPr>
          <a:xfrm>
            <a:off x="605044" y="1428950"/>
            <a:ext cx="1130986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目前硬體設備不穩定，導致建模程式無法精準檢測，每一次檢測都會有誤檢的狀況。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產品灰階相近，導致檢測難以建置無法檢測。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CF13B6B-37B3-3514-9239-DE5F88C09562}"/>
              </a:ext>
            </a:extLst>
          </p:cNvPr>
          <p:cNvSpPr txBox="1">
            <a:spLocks noChangeArrowheads="1"/>
          </p:cNvSpPr>
          <p:nvPr/>
        </p:nvSpPr>
        <p:spPr>
          <a:xfrm>
            <a:off x="605044" y="3115309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目前進度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CC906E1-BFD2-1EDC-10A7-A9A1603A658D}"/>
              </a:ext>
            </a:extLst>
          </p:cNvPr>
          <p:cNvSpPr txBox="1"/>
          <p:nvPr/>
        </p:nvSpPr>
        <p:spPr>
          <a:xfrm>
            <a:off x="605044" y="3873106"/>
            <a:ext cx="114484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待硬體設備問題處置完成。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目前灰階的問題，建模軟體正在修改，待原廠回覆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smtClean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9/16</a:t>
            </a:r>
            <a:r>
              <a:rPr lang="zh-TW" altLang="en-US" sz="2400" dirty="0" smtClean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到目前為止都無法運作。</a:t>
            </a:r>
            <a:endParaRPr lang="zh-TW" altLang="en-US" sz="2400" dirty="0">
              <a:solidFill>
                <a:srgbClr val="FF000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 smtClean="0"/>
              <a:t>AOI</a:t>
            </a:r>
            <a:r>
              <a:rPr lang="zh-TW" altLang="en-US" dirty="0"/>
              <a:t>建模程式</a:t>
            </a:r>
            <a:r>
              <a:rPr lang="zh-TW" altLang="en-US" dirty="0" smtClean="0"/>
              <a:t>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7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85CA-7987-3555-7CD2-08D1824EA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7349D-56CC-F31A-B764-595C78D2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22</a:t>
            </a:fld>
            <a:endParaRPr lang="zh-TW" altLang="en-US">
              <a:solidFill>
                <a:srgbClr val="40404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AEC817-7234-ECC9-9CB3-88429D312F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044" y="1631176"/>
            <a:ext cx="3859132" cy="425375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5820218-AFDD-1196-DC1A-2A83A7A37470}"/>
              </a:ext>
            </a:extLst>
          </p:cNvPr>
          <p:cNvSpPr txBox="1"/>
          <p:nvPr/>
        </p:nvSpPr>
        <p:spPr>
          <a:xfrm>
            <a:off x="5377904" y="1386956"/>
            <a:ext cx="5571638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此為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25BV-CM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，顯示框出來為紅色以及深藍色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上一片也檢到的相同異常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都為檢測不到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Chip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判定為都是異常，原因為灰階過於相近容易誤判。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淺藍色為檢測程式視窗，每個視窗由於產品顏色不均參數都不固定，無法為每一片晶圓進行設定。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 smtClean="0"/>
              <a:t>AOI</a:t>
            </a:r>
            <a:r>
              <a:rPr lang="zh-TW" altLang="en-US" dirty="0"/>
              <a:t>建模程式</a:t>
            </a:r>
            <a:r>
              <a:rPr lang="zh-TW" altLang="en-US" dirty="0" smtClean="0"/>
              <a:t>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6152-DA7D-5EE7-C737-1F31ADD4B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2">
            <a:extLst>
              <a:ext uri="{FF2B5EF4-FFF2-40B4-BE49-F238E27FC236}">
                <a16:creationId xmlns:a16="http://schemas.microsoft.com/office/drawing/2014/main" id="{2811E5C2-AE20-A662-160B-4AE6E54C7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5044" y="520929"/>
            <a:ext cx="9545720" cy="777875"/>
          </a:xfrm>
        </p:spPr>
        <p:txBody>
          <a:bodyPr/>
          <a:lstStyle/>
          <a:p>
            <a:r>
              <a:rPr lang="en-US" altLang="zh-TW" dirty="0"/>
              <a:t>BC</a:t>
            </a:r>
            <a:r>
              <a:rPr lang="zh-TW" altLang="en-US" dirty="0"/>
              <a:t>產品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1E1F10-1184-D623-926D-A7264010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23</a:t>
            </a:fld>
            <a:endParaRPr lang="zh-TW" altLang="en-US">
              <a:solidFill>
                <a:srgbClr val="40404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7708FA-C5AE-A63F-B60F-96E9B7AB83D0}"/>
              </a:ext>
            </a:extLst>
          </p:cNvPr>
          <p:cNvSpPr txBox="1"/>
          <p:nvPr/>
        </p:nvSpPr>
        <p:spPr>
          <a:xfrm>
            <a:off x="605044" y="1143000"/>
            <a:ext cx="11309865" cy="334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BC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產品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17C1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8457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515E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，超過機台規範的大小無法建模，沒辦法檢測，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515E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雖然勉強可以建模但沒辦法確保每次晶圓都是放同一個位置，只有被切到中間整排都會無法檢測。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BC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光罩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17C1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8457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515E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，可以透過水平週期的方式進行檢測，但是無法計算出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Chip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數量，只能計算出缺陷數量，也無法辨別是什麼缺陷，會需要進行人工判定，在檢測時無法輸入批號，產出的報表在同一天的檔名都為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TEST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A5E786-1218-9567-F6FE-2B8C60D05CCB}"/>
              </a:ext>
            </a:extLst>
          </p:cNvPr>
          <p:cNvSpPr txBox="1"/>
          <p:nvPr/>
        </p:nvSpPr>
        <p:spPr>
          <a:xfrm>
            <a:off x="605044" y="5280364"/>
            <a:ext cx="11309865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任何產品無法使用水平週期去檢測，原因為週期過大而且不能歪掉只有檢測光罩可以使用這個方式，但會產生出上述的問題。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CD9BB969-7712-8562-FA83-74846AA4043C}"/>
              </a:ext>
            </a:extLst>
          </p:cNvPr>
          <p:cNvSpPr txBox="1">
            <a:spLocks noChangeArrowheads="1"/>
          </p:cNvSpPr>
          <p:nvPr/>
        </p:nvSpPr>
        <p:spPr>
          <a:xfrm>
            <a:off x="605044" y="4647943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fr-FR" altLang="zh-TW" b="1" i="0" dirty="0">
                <a:solidFill>
                  <a:srgbClr val="0A0A0A"/>
                </a:solidFill>
                <a:effectLst/>
                <a:latin typeface="+mj-lt"/>
              </a:rPr>
              <a:t>Remarks</a:t>
            </a:r>
            <a:endParaRPr lang="zh-TW" altLang="en-US" dirty="0">
              <a:latin typeface="+mj-lt"/>
            </a:endParaRPr>
          </a:p>
        </p:txBody>
      </p:sp>
      <p:sp>
        <p:nvSpPr>
          <p:cNvPr id="9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目前問題</a:t>
            </a:r>
            <a:r>
              <a:rPr lang="en-US" altLang="zh-TW" dirty="0" smtClean="0"/>
              <a:t>-AOI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560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C1881-B1DC-3734-EFC4-A634593F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2">
            <a:extLst>
              <a:ext uri="{FF2B5EF4-FFF2-40B4-BE49-F238E27FC236}">
                <a16:creationId xmlns:a16="http://schemas.microsoft.com/office/drawing/2014/main" id="{97FBE6AE-0C2D-21D0-22F6-52865EC551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5557" y="523954"/>
            <a:ext cx="9545720" cy="777875"/>
          </a:xfrm>
        </p:spPr>
        <p:txBody>
          <a:bodyPr/>
          <a:lstStyle/>
          <a:p>
            <a:r>
              <a:rPr lang="en-US" altLang="zh-TW" dirty="0"/>
              <a:t>BC</a:t>
            </a:r>
            <a:r>
              <a:rPr lang="zh-TW" altLang="en-US" dirty="0"/>
              <a:t>產品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831449-013E-1362-E145-EC724F2E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24</a:t>
            </a:fld>
            <a:endParaRPr lang="zh-TW" altLang="en-US">
              <a:solidFill>
                <a:srgbClr val="40404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987AD4A-B3C5-35DF-1425-39AC0EE42B16}"/>
              </a:ext>
            </a:extLst>
          </p:cNvPr>
          <p:cNvSpPr txBox="1"/>
          <p:nvPr/>
        </p:nvSpPr>
        <p:spPr>
          <a:xfrm>
            <a:off x="9478291" y="2769010"/>
            <a:ext cx="2584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檢測時間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ID</a:t>
            </a:r>
            <a:r>
              <a:rPr lang="zh-TW" altLang="en-US" dirty="0"/>
              <a:t>都為</a:t>
            </a:r>
            <a:r>
              <a:rPr lang="fr-FR" altLang="zh-TW" dirty="0"/>
              <a:t>NoGlassID</a:t>
            </a:r>
            <a:r>
              <a:rPr lang="zh-TW" altLang="en-US" dirty="0"/>
              <a:t> 方便辨識我自行輸入的 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總缺陷數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軟體所檢測出的結果，紅、紫、黃、藍、橘只是缺陷的大小而已，再把所有顏色數量統計出總缺陷。</a:t>
            </a:r>
            <a:endParaRPr lang="en-US" altLang="zh-TW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850479D-606A-DEF0-89A2-9AC8CE83508E}"/>
              </a:ext>
            </a:extLst>
          </p:cNvPr>
          <p:cNvGrpSpPr/>
          <p:nvPr/>
        </p:nvGrpSpPr>
        <p:grpSpPr>
          <a:xfrm>
            <a:off x="459653" y="2468184"/>
            <a:ext cx="7223553" cy="3790774"/>
            <a:chOff x="2413505" y="1758228"/>
            <a:chExt cx="7223553" cy="3790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231B28C-948B-9583-C707-8744904E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13505" y="1967102"/>
              <a:ext cx="7223553" cy="3581900"/>
            </a:xfrm>
            <a:prstGeom prst="rect">
              <a:avLst/>
            </a:prstGeom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519179C-2B77-C3E5-D71E-F7C2E60D90D1}"/>
                </a:ext>
              </a:extLst>
            </p:cNvPr>
            <p:cNvGrpSpPr/>
            <p:nvPr/>
          </p:nvGrpSpPr>
          <p:grpSpPr>
            <a:xfrm>
              <a:off x="7408821" y="1782436"/>
              <a:ext cx="668379" cy="566317"/>
              <a:chOff x="7408821" y="1782436"/>
              <a:chExt cx="668379" cy="56631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3D6DE6-858E-F475-3B5D-85F943C7A172}"/>
                  </a:ext>
                </a:extLst>
              </p:cNvPr>
              <p:cNvSpPr/>
              <p:nvPr/>
            </p:nvSpPr>
            <p:spPr>
              <a:xfrm>
                <a:off x="7494494" y="2115671"/>
                <a:ext cx="582706" cy="2330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CAA7090-34AA-2FDF-CB52-EF8806257F5C}"/>
                  </a:ext>
                </a:extLst>
              </p:cNvPr>
              <p:cNvSpPr txBox="1"/>
              <p:nvPr/>
            </p:nvSpPr>
            <p:spPr>
              <a:xfrm>
                <a:off x="7408821" y="17824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3.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A22E913F-9218-4448-442F-0C9F87690BB0}"/>
                </a:ext>
              </a:extLst>
            </p:cNvPr>
            <p:cNvGrpSpPr/>
            <p:nvPr/>
          </p:nvGrpSpPr>
          <p:grpSpPr>
            <a:xfrm>
              <a:off x="5989422" y="1782436"/>
              <a:ext cx="668379" cy="566317"/>
              <a:chOff x="7408821" y="1782436"/>
              <a:chExt cx="668379" cy="566317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AAF84DA-DD21-3420-D1B6-9F4C2A8B6061}"/>
                  </a:ext>
                </a:extLst>
              </p:cNvPr>
              <p:cNvSpPr/>
              <p:nvPr/>
            </p:nvSpPr>
            <p:spPr>
              <a:xfrm>
                <a:off x="7494494" y="2115671"/>
                <a:ext cx="582706" cy="2330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14F4914-8F92-B5A8-1407-888C5FE2F076}"/>
                  </a:ext>
                </a:extLst>
              </p:cNvPr>
              <p:cNvSpPr txBox="1"/>
              <p:nvPr/>
            </p:nvSpPr>
            <p:spPr>
              <a:xfrm>
                <a:off x="7408821" y="17824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1.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B012AFE3-68EA-1DCF-3D38-259E125EB9F2}"/>
                </a:ext>
              </a:extLst>
            </p:cNvPr>
            <p:cNvGrpSpPr/>
            <p:nvPr/>
          </p:nvGrpSpPr>
          <p:grpSpPr>
            <a:xfrm>
              <a:off x="6826115" y="1758228"/>
              <a:ext cx="668379" cy="590525"/>
              <a:chOff x="7408821" y="1782436"/>
              <a:chExt cx="668379" cy="59052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FA2754A-AF2C-B989-0839-45E2A72D6496}"/>
                  </a:ext>
                </a:extLst>
              </p:cNvPr>
              <p:cNvSpPr/>
              <p:nvPr/>
            </p:nvSpPr>
            <p:spPr>
              <a:xfrm>
                <a:off x="7620000" y="2139879"/>
                <a:ext cx="457200" cy="2330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7E026B2-41A2-C028-3F8A-29D4F22C0234}"/>
                  </a:ext>
                </a:extLst>
              </p:cNvPr>
              <p:cNvSpPr txBox="1"/>
              <p:nvPr/>
            </p:nvSpPr>
            <p:spPr>
              <a:xfrm>
                <a:off x="7408821" y="17824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2.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D05943D7-3794-43C2-D82A-A536BAF21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53" y="1157967"/>
            <a:ext cx="7249537" cy="90500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1FA3E10-BF51-9863-88F8-08080BAFA7E0}"/>
              </a:ext>
            </a:extLst>
          </p:cNvPr>
          <p:cNvSpPr txBox="1"/>
          <p:nvPr/>
        </p:nvSpPr>
        <p:spPr>
          <a:xfrm>
            <a:off x="8517616" y="964154"/>
            <a:ext cx="2584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產生出的報表檔名都為</a:t>
            </a:r>
            <a:r>
              <a:rPr lang="en-US" altLang="zh-TW" dirty="0" err="1"/>
              <a:t>TESTLot</a:t>
            </a:r>
            <a:r>
              <a:rPr lang="zh-TW" altLang="en-US" dirty="0"/>
              <a:t>，方便辨識我把</a:t>
            </a:r>
            <a:r>
              <a:rPr lang="en-US" altLang="zh-TW" dirty="0"/>
              <a:t>10/23</a:t>
            </a:r>
            <a:r>
              <a:rPr lang="zh-TW" altLang="en-US" dirty="0"/>
              <a:t>的檔名更改為日期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21CA56C-FD5F-7406-EA34-6C7A19DE59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3742" y="2650356"/>
            <a:ext cx="3224549" cy="344805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D10D679-7799-A74D-9D92-7F4E56F928B5}"/>
              </a:ext>
            </a:extLst>
          </p:cNvPr>
          <p:cNvSpPr/>
          <p:nvPr/>
        </p:nvSpPr>
        <p:spPr>
          <a:xfrm>
            <a:off x="6253742" y="3376511"/>
            <a:ext cx="1994908" cy="1528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484E97B-EBED-A934-DD4B-E0816855BB3D}"/>
              </a:ext>
            </a:extLst>
          </p:cNvPr>
          <p:cNvSpPr txBox="1"/>
          <p:nvPr/>
        </p:nvSpPr>
        <p:spPr>
          <a:xfrm>
            <a:off x="6848571" y="303129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目前問題</a:t>
            </a:r>
            <a:r>
              <a:rPr lang="en-US" altLang="zh-TW" dirty="0" smtClean="0"/>
              <a:t>-AOI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37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C1881-B1DC-3734-EFC4-A634593F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2">
            <a:extLst>
              <a:ext uri="{FF2B5EF4-FFF2-40B4-BE49-F238E27FC236}">
                <a16:creationId xmlns:a16="http://schemas.microsoft.com/office/drawing/2014/main" id="{97FBE6AE-0C2D-21D0-22F6-52865EC551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3392" y="622863"/>
            <a:ext cx="9545720" cy="777875"/>
          </a:xfrm>
        </p:spPr>
        <p:txBody>
          <a:bodyPr/>
          <a:lstStyle/>
          <a:p>
            <a:r>
              <a:rPr lang="en-US" altLang="zh-TW" dirty="0"/>
              <a:t>BC</a:t>
            </a:r>
            <a:r>
              <a:rPr lang="zh-TW" altLang="en-US" dirty="0" smtClean="0"/>
              <a:t>產品</a:t>
            </a:r>
            <a:r>
              <a:rPr lang="en-US" altLang="zh-TW" dirty="0" smtClean="0"/>
              <a:t>17C1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831449-013E-1362-E145-EC724F2E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25</a:t>
            </a:fld>
            <a:endParaRPr lang="zh-TW" altLang="en-US">
              <a:solidFill>
                <a:srgbClr val="404040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951713" y="1447800"/>
            <a:ext cx="10376687" cy="4925305"/>
            <a:chOff x="0" y="306438"/>
            <a:chExt cx="12192000" cy="624512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06438"/>
              <a:ext cx="12192000" cy="6245124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D10D679-7799-A74D-9D92-7F4E56F928B5}"/>
                </a:ext>
              </a:extLst>
            </p:cNvPr>
            <p:cNvSpPr/>
            <p:nvPr/>
          </p:nvSpPr>
          <p:spPr>
            <a:xfrm>
              <a:off x="4848315" y="754061"/>
              <a:ext cx="1994908" cy="56190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D10D679-7799-A74D-9D92-7F4E56F928B5}"/>
                </a:ext>
              </a:extLst>
            </p:cNvPr>
            <p:cNvSpPr/>
            <p:nvPr/>
          </p:nvSpPr>
          <p:spPr>
            <a:xfrm>
              <a:off x="9280615" y="2298700"/>
              <a:ext cx="1994908" cy="42198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D10D679-7799-A74D-9D92-7F4E56F928B5}"/>
                </a:ext>
              </a:extLst>
            </p:cNvPr>
            <p:cNvSpPr/>
            <p:nvPr/>
          </p:nvSpPr>
          <p:spPr>
            <a:xfrm>
              <a:off x="23794" y="3556000"/>
              <a:ext cx="1994908" cy="29625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9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目前問題</a:t>
            </a:r>
            <a:r>
              <a:rPr lang="en-US" altLang="zh-TW" dirty="0" smtClean="0"/>
              <a:t>-AOI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04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C1881-B1DC-3734-EFC4-A634593F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2">
            <a:extLst>
              <a:ext uri="{FF2B5EF4-FFF2-40B4-BE49-F238E27FC236}">
                <a16:creationId xmlns:a16="http://schemas.microsoft.com/office/drawing/2014/main" id="{97FBE6AE-0C2D-21D0-22F6-52865EC551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768" y="517187"/>
            <a:ext cx="9545720" cy="777875"/>
          </a:xfrm>
        </p:spPr>
        <p:txBody>
          <a:bodyPr/>
          <a:lstStyle/>
          <a:p>
            <a:r>
              <a:rPr lang="en-US" altLang="zh-TW" dirty="0"/>
              <a:t>BC</a:t>
            </a:r>
            <a:r>
              <a:rPr lang="zh-TW" altLang="en-US" dirty="0" smtClean="0"/>
              <a:t>產品</a:t>
            </a:r>
            <a:r>
              <a:rPr lang="en-US" altLang="zh-TW" dirty="0" smtClean="0"/>
              <a:t>515E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831449-013E-1362-E145-EC724F2E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26</a:t>
            </a:fld>
            <a:endParaRPr lang="zh-TW" altLang="en-US">
              <a:solidFill>
                <a:srgbClr val="40404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270000" y="1282700"/>
            <a:ext cx="9525000" cy="5090405"/>
            <a:chOff x="0" y="107370"/>
            <a:chExt cx="12192000" cy="675063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07370"/>
              <a:ext cx="12192000" cy="664326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D10D679-7799-A74D-9D92-7F4E56F928B5}"/>
                </a:ext>
              </a:extLst>
            </p:cNvPr>
            <p:cNvSpPr/>
            <p:nvPr/>
          </p:nvSpPr>
          <p:spPr>
            <a:xfrm>
              <a:off x="4960528" y="238814"/>
              <a:ext cx="1770481" cy="65075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D10D679-7799-A74D-9D92-7F4E56F928B5}"/>
                </a:ext>
              </a:extLst>
            </p:cNvPr>
            <p:cNvSpPr/>
            <p:nvPr/>
          </p:nvSpPr>
          <p:spPr>
            <a:xfrm>
              <a:off x="8915400" y="1028700"/>
              <a:ext cx="2571853" cy="58293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D10D679-7799-A74D-9D92-7F4E56F928B5}"/>
                </a:ext>
              </a:extLst>
            </p:cNvPr>
            <p:cNvSpPr/>
            <p:nvPr/>
          </p:nvSpPr>
          <p:spPr>
            <a:xfrm>
              <a:off x="165099" y="2666999"/>
              <a:ext cx="1181101" cy="40793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9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目前問題</a:t>
            </a:r>
            <a:r>
              <a:rPr lang="en-US" altLang="zh-TW" dirty="0" smtClean="0"/>
              <a:t>-AOI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82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C1881-B1DC-3734-EFC4-A634593F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2">
            <a:extLst>
              <a:ext uri="{FF2B5EF4-FFF2-40B4-BE49-F238E27FC236}">
                <a16:creationId xmlns:a16="http://schemas.microsoft.com/office/drawing/2014/main" id="{97FBE6AE-0C2D-21D0-22F6-52865EC551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384" y="449565"/>
            <a:ext cx="9545720" cy="777875"/>
          </a:xfrm>
        </p:spPr>
        <p:txBody>
          <a:bodyPr/>
          <a:lstStyle/>
          <a:p>
            <a:r>
              <a:rPr lang="en-US" altLang="zh-TW" dirty="0"/>
              <a:t>BC</a:t>
            </a:r>
            <a:r>
              <a:rPr lang="zh-TW" altLang="en-US" dirty="0" smtClean="0"/>
              <a:t>產品</a:t>
            </a:r>
            <a:r>
              <a:rPr lang="en-US" altLang="zh-TW" dirty="0" smtClean="0"/>
              <a:t>8257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831449-013E-1362-E145-EC724F2E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27</a:t>
            </a:fld>
            <a:endParaRPr lang="zh-TW" altLang="en-US">
              <a:solidFill>
                <a:srgbClr val="404040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08185" y="1143000"/>
            <a:ext cx="8907415" cy="5230105"/>
            <a:chOff x="1109776" y="0"/>
            <a:chExt cx="9972448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9776" y="0"/>
              <a:ext cx="9972448" cy="68580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D10D679-7799-A74D-9D92-7F4E56F928B5}"/>
                </a:ext>
              </a:extLst>
            </p:cNvPr>
            <p:cNvSpPr/>
            <p:nvPr/>
          </p:nvSpPr>
          <p:spPr>
            <a:xfrm>
              <a:off x="5651689" y="0"/>
              <a:ext cx="1436672" cy="685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D10D679-7799-A74D-9D92-7F4E56F928B5}"/>
                </a:ext>
              </a:extLst>
            </p:cNvPr>
            <p:cNvSpPr/>
            <p:nvPr/>
          </p:nvSpPr>
          <p:spPr>
            <a:xfrm>
              <a:off x="9432428" y="2209799"/>
              <a:ext cx="1436672" cy="4648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D10D679-7799-A74D-9D92-7F4E56F928B5}"/>
                </a:ext>
              </a:extLst>
            </p:cNvPr>
            <p:cNvSpPr/>
            <p:nvPr/>
          </p:nvSpPr>
          <p:spPr>
            <a:xfrm>
              <a:off x="1657826" y="2209798"/>
              <a:ext cx="1436672" cy="4648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9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目前問題</a:t>
            </a:r>
            <a:r>
              <a:rPr lang="en-US" altLang="zh-TW" dirty="0" smtClean="0"/>
              <a:t>-AOI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332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CC796A-DB0C-E868-AD7F-06C8670FD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針對三種不同層面的軟、硬體、程式建置的問題持續追蹤。</a:t>
            </a:r>
            <a:endParaRPr lang="en-US" altLang="zh-TW" dirty="0"/>
          </a:p>
          <a:p>
            <a:r>
              <a:rPr lang="en-US" altLang="zh-TW" dirty="0"/>
              <a:t>BC</a:t>
            </a:r>
            <a:r>
              <a:rPr lang="zh-TW" altLang="en-US" dirty="0"/>
              <a:t>產品的檢測已超出機台的硬體規格，測試過後無法使用。</a:t>
            </a:r>
            <a:endParaRPr lang="en-US" altLang="zh-TW" dirty="0"/>
          </a:p>
          <a:p>
            <a:r>
              <a:rPr lang="zh-TW" altLang="en-US" dirty="0"/>
              <a:t>光罩檢測當初驗收規範裡沒有此條件，以現階段的狀況只能做到這種程度，如後續需要修正或增加程式功能，需請長官與廠商協調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目前</a:t>
            </a:r>
            <a:r>
              <a:rPr lang="en-US" altLang="zh-TW" dirty="0"/>
              <a:t>AOI</a:t>
            </a:r>
            <a:r>
              <a:rPr lang="zh-TW" altLang="en-US" dirty="0"/>
              <a:t>機台還未驗收，並且持續優化改善問題中，從先前紀錄到目前為止機構問題一直存在著</a:t>
            </a:r>
            <a:r>
              <a:rPr lang="en-US" altLang="zh-TW" dirty="0"/>
              <a:t>(EX:</a:t>
            </a:r>
            <a:r>
              <a:rPr lang="zh-TW" altLang="en-US" dirty="0"/>
              <a:t>當機、尋不到邊、</a:t>
            </a:r>
            <a:r>
              <a:rPr lang="en-US" altLang="zh-TW" dirty="0"/>
              <a:t>CCDZ</a:t>
            </a:r>
            <a:r>
              <a:rPr lang="zh-TW" altLang="en-US" dirty="0"/>
              <a:t>無法辨識</a:t>
            </a:r>
            <a:r>
              <a:rPr lang="en-US" altLang="zh-TW" dirty="0"/>
              <a:t>)</a:t>
            </a:r>
            <a:r>
              <a:rPr lang="zh-TW" altLang="en-US" dirty="0"/>
              <a:t>，導致再檢測晶圓的程式建置上無法有效運作，根據機台上的</a:t>
            </a:r>
            <a:r>
              <a:rPr lang="en-US" altLang="zh-TW" dirty="0"/>
              <a:t>LOGO</a:t>
            </a:r>
            <a:r>
              <a:rPr lang="zh-TW" altLang="en-US" dirty="0"/>
              <a:t>發現此設備為上銀科技，並且對廠商提出請原廠人員協同排除問題，直到</a:t>
            </a:r>
            <a:r>
              <a:rPr lang="en-US" altLang="zh-TW" dirty="0"/>
              <a:t>10/30</a:t>
            </a:r>
            <a:r>
              <a:rPr lang="zh-TW" altLang="en-US" dirty="0"/>
              <a:t>修復完後到目前為止，已無當機等等狀況發生，並且針對產線的需求對各別產品的</a:t>
            </a:r>
            <a:r>
              <a:rPr lang="en-US" altLang="zh-TW" dirty="0"/>
              <a:t>ADI</a:t>
            </a:r>
            <a:r>
              <a:rPr lang="zh-TW" altLang="en-US" dirty="0"/>
              <a:t>與</a:t>
            </a:r>
            <a:r>
              <a:rPr lang="en-US" altLang="zh-TW" dirty="0"/>
              <a:t>AEI</a:t>
            </a:r>
            <a:r>
              <a:rPr lang="zh-TW" altLang="en-US" dirty="0"/>
              <a:t>進行程式建置。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C814D83-5EAD-1840-7F02-BA4844D2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56596"/>
            <a:ext cx="9545720" cy="777875"/>
          </a:xfrm>
        </p:spPr>
        <p:txBody>
          <a:bodyPr/>
          <a:lstStyle/>
          <a:p>
            <a:r>
              <a:rPr lang="zh-TW" altLang="en-US" dirty="0" smtClean="0"/>
              <a:t>改善措施</a:t>
            </a:r>
            <a:r>
              <a:rPr lang="en-US" altLang="zh-TW" dirty="0" smtClean="0"/>
              <a:t>-AOI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AB340-3861-84FA-CED3-357C8B4C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434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CC796A-DB0C-E868-AD7F-06C8670FD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C814D83-5EAD-1840-7F02-BA4844D2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56596"/>
            <a:ext cx="9545720" cy="777875"/>
          </a:xfrm>
        </p:spPr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AB340-3861-84FA-CED3-357C8B4C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10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14" name="標題 2"/>
          <p:cNvSpPr>
            <a:spLocks noGrp="1"/>
          </p:cNvSpPr>
          <p:nvPr>
            <p:ph type="title"/>
          </p:nvPr>
        </p:nvSpPr>
        <p:spPr>
          <a:xfrm>
            <a:off x="191344" y="47286"/>
            <a:ext cx="9545720" cy="777875"/>
          </a:xfrm>
        </p:spPr>
        <p:txBody>
          <a:bodyPr/>
          <a:lstStyle/>
          <a:p>
            <a:r>
              <a:rPr lang="zh-TW" altLang="en-US" dirty="0" smtClean="0"/>
              <a:t>工作職掌</a:t>
            </a:r>
            <a:endParaRPr lang="zh-TW" altLang="en-US" dirty="0"/>
          </a:p>
        </p:txBody>
      </p:sp>
      <p:sp>
        <p:nvSpPr>
          <p:cNvPr id="174" name="矩形 173"/>
          <p:cNvSpPr/>
          <p:nvPr/>
        </p:nvSpPr>
        <p:spPr>
          <a:xfrm>
            <a:off x="707297" y="1196752"/>
            <a:ext cx="10801200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1FWF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共有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五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台富臨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E-beam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蒸鍍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機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以及、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AOI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晶圓檢測機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台</a:t>
            </a:r>
            <a:endParaRPr lang="en-US" altLang="zh-TW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說明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蒸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鍍機使用金屬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有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Al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AlSi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Cr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Au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AOI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晶圓檢測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ADI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AEI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機台目前還在驗收階段，有許多地方仍須與廠商協跳優化。</a:t>
            </a:r>
            <a:endParaRPr lang="en-US" altLang="zh-TW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3FWF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共有三台富臨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E-beam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蒸鍍機以及一台聚昌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E-beam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蒸鍍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機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/>
            </a:r>
            <a:b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說明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蒸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鍍機使用金屬有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Al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、</a:t>
            </a:r>
            <a:r>
              <a:rPr lang="en-US" altLang="zh-TW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AlSi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、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Cr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、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Au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TW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2000" dirty="0"/>
          </a:p>
          <a:p>
            <a:pPr>
              <a:lnSpc>
                <a:spcPct val="150000"/>
              </a:lnSpc>
            </a:pPr>
            <a:r>
              <a:rPr lang="zh-TW" altLang="en-US" dirty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1929000" y="3362315"/>
            <a:ext cx="8298368" cy="910070"/>
          </a:xfrm>
        </p:spPr>
        <p:txBody>
          <a:bodyPr/>
          <a:lstStyle/>
          <a:p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76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14" name="標題 2"/>
          <p:cNvSpPr>
            <a:spLocks noGrp="1"/>
          </p:cNvSpPr>
          <p:nvPr>
            <p:ph type="title"/>
          </p:nvPr>
        </p:nvSpPr>
        <p:spPr>
          <a:xfrm>
            <a:off x="191344" y="47286"/>
            <a:ext cx="9545720" cy="777875"/>
          </a:xfrm>
        </p:spPr>
        <p:txBody>
          <a:bodyPr/>
          <a:lstStyle/>
          <a:p>
            <a:r>
              <a:rPr lang="zh-TW" altLang="en-US" dirty="0"/>
              <a:t>蒸鍍理論</a:t>
            </a:r>
            <a:r>
              <a:rPr lang="zh-TW" altLang="en-US" dirty="0" smtClean="0"/>
              <a:t>原理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平均自由徑</a:t>
            </a:r>
            <a:endParaRPr lang="en-US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矩形 173"/>
              <p:cNvSpPr/>
              <p:nvPr/>
            </p:nvSpPr>
            <p:spPr>
              <a:xfrm>
                <a:off x="445169" y="1052736"/>
                <a:ext cx="10801200" cy="4838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TW" altLang="en-US" sz="2000" dirty="0" smtClean="0"/>
              </a:p>
              <a:p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</a:rPr>
                  <a:t>平均自由徑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</a:rPr>
                  <a:t>”L”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</a:rPr>
                  <a:t>為氣體粒子在真空中經過“一段距離”後才會碰到其它粒子的距離。</a:t>
                </a:r>
              </a:p>
              <a:p>
                <a:endParaRPr lang="zh-TW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3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軟正黑體" panose="020B0604030504040204" pitchFamily="34" charset="-120"/>
                  </a:rPr>
                  <a:t>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3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𝑘𝑇</m:t>
                        </m:r>
                      </m:num>
                      <m:den>
                        <m:r>
                          <a:rPr lang="zh-TW" altLang="en-US" sz="3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altLang="zh-TW" sz="36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3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TW" sz="36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36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TW" sz="36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3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𝑃</m:t>
                            </m:r>
                          </m:e>
                        </m:rad>
                      </m:den>
                    </m:f>
                  </m:oMath>
                </a14:m>
                <a:endParaRPr lang="zh-TW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  <a:p>
                <a:endParaRPr lang="zh-TW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  <a:p>
                <a:endParaRPr lang="zh-TW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  <a:p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其中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k 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為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Boltzmann 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常數，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D 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為分子直徑，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T 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為絕對溫度，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P 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為氣體壓力。</a:t>
                </a:r>
              </a:p>
              <a:p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假設環境為空氣，空氣分子直徑約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0.372 nm 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，則在室溫時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(300K)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，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L 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與抽真空後之真空腔內的氣壓之關係為</a:t>
                </a:r>
              </a:p>
              <a:p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L ≈ 0.65/P (Pa) 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或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L ≈ 5x10-3/P (</a:t>
                </a:r>
                <a:r>
                  <a:rPr lang="en-US" altLang="zh-TW" sz="2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torr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) 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，單位為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cm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(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1Pa ≈ 7.5x10-3 </a:t>
                </a:r>
                <a:r>
                  <a:rPr lang="en-US" altLang="zh-TW" sz="2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torr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)</a:t>
                </a:r>
              </a:p>
              <a:p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一般蒸發源到基板的距離約為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30 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到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50 cm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以上，因此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P 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值必須小於 </a:t>
                </a:r>
                <a:r>
                  <a:rPr lang="en-US" altLang="zh-TW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10-2 Pa</a:t>
                </a:r>
                <a:r>
                  <a: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endParaRPr lang="zh-TW" altLang="en-US" dirty="0"/>
              </a:p>
            </p:txBody>
          </p:sp>
        </mc:Choice>
        <mc:Fallback>
          <p:sp>
            <p:nvSpPr>
              <p:cNvPr id="174" name="矩形 1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69" y="1052736"/>
                <a:ext cx="10801200" cy="4838569"/>
              </a:xfrm>
              <a:prstGeom prst="rect">
                <a:avLst/>
              </a:prstGeom>
              <a:blipFill>
                <a:blip r:embed="rId3"/>
                <a:stretch>
                  <a:fillRect l="-734" r="-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20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14" name="標題 2"/>
          <p:cNvSpPr>
            <a:spLocks noGrp="1"/>
          </p:cNvSpPr>
          <p:nvPr>
            <p:ph type="title"/>
          </p:nvPr>
        </p:nvSpPr>
        <p:spPr>
          <a:xfrm>
            <a:off x="191344" y="47286"/>
            <a:ext cx="9545720" cy="777875"/>
          </a:xfrm>
        </p:spPr>
        <p:txBody>
          <a:bodyPr/>
          <a:lstStyle/>
          <a:p>
            <a:r>
              <a:rPr lang="zh-TW" altLang="en-US" dirty="0"/>
              <a:t>蒸鍍理論</a:t>
            </a:r>
            <a:r>
              <a:rPr lang="zh-TW" altLang="en-US" dirty="0" smtClean="0"/>
              <a:t>原理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真空系統</a:t>
            </a:r>
            <a:endParaRPr lang="en-US" altLang="zh-TW" dirty="0"/>
          </a:p>
        </p:txBody>
      </p:sp>
      <p:sp>
        <p:nvSpPr>
          <p:cNvPr id="174" name="矩形 173"/>
          <p:cNvSpPr/>
          <p:nvPr/>
        </p:nvSpPr>
        <p:spPr>
          <a:xfrm>
            <a:off x="445169" y="1052736"/>
            <a:ext cx="10801200" cy="294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真空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流程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:   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粗抽幫浦 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中度真空 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</a:t>
            </a:r>
            <a:r>
              <a:rPr lang="en-US" altLang="zh-TW" sz="22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-3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torr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)=&gt;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加熱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(75°C) 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=&gt;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高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真空幫浦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+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粗抽幫浦 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高度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真空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2.6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</a:t>
            </a:r>
            <a:r>
              <a:rPr lang="en-US" altLang="zh-TW" sz="22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-6</a:t>
            </a:r>
            <a:r>
              <a:rPr lang="en-US" altLang="zh-TW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torr)  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=&gt; 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開始蒸鍍 </a:t>
            </a:r>
            <a:endParaRPr lang="en-US" altLang="zh-TW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en-US" altLang="zh-TW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粗抽的用意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是將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反應室內的環境抽至中真空左右 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抽走 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99.99% 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的氣體與汙染</a:t>
            </a: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物。</a:t>
            </a:r>
            <a:endParaRPr lang="en-US" altLang="zh-TW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en-US" altLang="zh-TW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TW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機台的粗抽幫浦為乾式機械幫浦，高真空幫浦為低溫幫浦</a:t>
            </a:r>
            <a:endParaRPr kumimoji="1" lang="zh-TW" altLang="en-US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428740"/>
              </p:ext>
            </p:extLst>
          </p:nvPr>
        </p:nvGraphicFramePr>
        <p:xfrm>
          <a:off x="788105" y="3640780"/>
          <a:ext cx="10115328" cy="2732812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71776">
                  <a:extLst>
                    <a:ext uri="{9D8B030D-6E8A-4147-A177-3AD203B41FA5}">
                      <a16:colId xmlns:a16="http://schemas.microsoft.com/office/drawing/2014/main" val="4199406381"/>
                    </a:ext>
                  </a:extLst>
                </a:gridCol>
                <a:gridCol w="3371776">
                  <a:extLst>
                    <a:ext uri="{9D8B030D-6E8A-4147-A177-3AD203B41FA5}">
                      <a16:colId xmlns:a16="http://schemas.microsoft.com/office/drawing/2014/main" val="3431850137"/>
                    </a:ext>
                  </a:extLst>
                </a:gridCol>
                <a:gridCol w="3371776">
                  <a:extLst>
                    <a:ext uri="{9D8B030D-6E8A-4147-A177-3AD203B41FA5}">
                      <a16:colId xmlns:a16="http://schemas.microsoft.com/office/drawing/2014/main" val="832778042"/>
                    </a:ext>
                  </a:extLst>
                </a:gridCol>
              </a:tblGrid>
              <a:tr h="579840">
                <a:tc>
                  <a:txBody>
                    <a:bodyPr/>
                    <a:lstStyle/>
                    <a:p>
                      <a:pPr algn="ctr"/>
                      <a:endParaRPr lang="zh-TW" altLang="en-US" baseline="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8CD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乾式機械幫浦</a:t>
                      </a:r>
                    </a:p>
                  </a:txBody>
                  <a:tcPr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8CD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低溫幫浦</a:t>
                      </a:r>
                    </a:p>
                  </a:txBody>
                  <a:tcPr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8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06675"/>
                  </a:ext>
                </a:extLst>
              </a:tr>
              <a:tr h="5278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真空度</a:t>
                      </a:r>
                      <a:endParaRPr kumimoji="1" lang="zh-TW" alt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T="45742" marB="45742"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1~10</a:t>
                      </a:r>
                      <a:r>
                        <a:rPr kumimoji="1" lang="en-US" altLang="zh-TW" sz="22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-3 </a:t>
                      </a:r>
                      <a:r>
                        <a:rPr kumimoji="1" lang="en-US" altLang="zh-TW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torr</a:t>
                      </a:r>
                      <a:r>
                        <a:rPr kumimoji="1" lang="en-US" altLang="zh-TW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(</a:t>
                      </a:r>
                      <a:r>
                        <a:rPr kumimoji="1" lang="zh-TW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中度真空</a:t>
                      </a:r>
                      <a:r>
                        <a:rPr kumimoji="1" lang="en-US" altLang="zh-TW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kumimoji="1" lang="zh-TW" altLang="en-US" sz="22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T="45742" marB="45742"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kumimoji="1" lang="en-US" altLang="zh-TW" sz="22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-3 </a:t>
                      </a:r>
                      <a:r>
                        <a:rPr kumimoji="1" lang="en-US" altLang="zh-TW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~ 10</a:t>
                      </a:r>
                      <a:r>
                        <a:rPr kumimoji="1" lang="en-US" altLang="zh-TW" sz="22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-7</a:t>
                      </a:r>
                      <a:r>
                        <a:rPr kumimoji="1" lang="en-US" altLang="zh-TW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torr</a:t>
                      </a:r>
                      <a:r>
                        <a:rPr kumimoji="1" lang="en-US" altLang="zh-TW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(</a:t>
                      </a:r>
                      <a:r>
                        <a:rPr kumimoji="1" lang="zh-TW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高度真空</a:t>
                      </a:r>
                      <a:r>
                        <a:rPr kumimoji="1" lang="en-US" altLang="zh-TW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kumimoji="1" lang="zh-TW" altLang="en-US" sz="22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T="45742" marB="45742" anchor="ctr" horzOverflow="overflow"/>
                </a:tc>
                <a:extLst>
                  <a:ext uri="{0D108BD9-81ED-4DB2-BD59-A6C34878D82A}">
                    <a16:rowId xmlns:a16="http://schemas.microsoft.com/office/drawing/2014/main" val="3639068345"/>
                  </a:ext>
                </a:extLst>
              </a:tr>
              <a:tr h="8243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運作用裡</a:t>
                      </a:r>
                    </a:p>
                  </a:txBody>
                  <a:tcPr marT="45742" marB="4574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壓縮氣體體積，增加壓力</a:t>
                      </a:r>
                    </a:p>
                  </a:txBody>
                  <a:tcPr marT="45742" marB="4574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冷卻真空反應室，使氣體分子結凍再捕捉。排除水氣較有利</a:t>
                      </a:r>
                      <a:endParaRPr kumimoji="1" lang="en-US" altLang="zh-TW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T="45742" marB="4574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042581"/>
                  </a:ext>
                </a:extLst>
              </a:tr>
              <a:tr h="5278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功能</a:t>
                      </a:r>
                    </a:p>
                  </a:txBody>
                  <a:tcPr marT="45742" marB="45742"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輔助低溫幫浦</a:t>
                      </a:r>
                    </a:p>
                  </a:txBody>
                  <a:tcPr marT="45742" marB="45742"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主要蒸鍍使用幫浦</a:t>
                      </a:r>
                    </a:p>
                  </a:txBody>
                  <a:tcPr marT="45742" marB="45742" anchor="ctr" horzOverflow="overflow"/>
                </a:tc>
                <a:extLst>
                  <a:ext uri="{0D108BD9-81ED-4DB2-BD59-A6C34878D82A}">
                    <a16:rowId xmlns:a16="http://schemas.microsoft.com/office/drawing/2014/main" val="341714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54607" y="789433"/>
            <a:ext cx="2106580" cy="460036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程式主畫面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2129661" y="1374502"/>
            <a:ext cx="7812536" cy="3549502"/>
            <a:chOff x="2855641" y="1412777"/>
            <a:chExt cx="6599237" cy="3151187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55641" y="1412777"/>
              <a:ext cx="6599237" cy="3151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文字方塊 5"/>
            <p:cNvSpPr txBox="1"/>
            <p:nvPr/>
          </p:nvSpPr>
          <p:spPr>
            <a:xfrm>
              <a:off x="4007768" y="213285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1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231904" y="2116800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816080" y="213285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007768" y="249289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4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591944" y="249289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5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528048" y="2420888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6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935760" y="2780928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7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376800" y="2780928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8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150812" y="4924004"/>
            <a:ext cx="10489804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1: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鍍膜之層數 </a:t>
            </a:r>
            <a:r>
              <a:rPr lang="en-US" altLang="zh-TW" sz="22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2: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使用程式 </a:t>
            </a:r>
            <a:r>
              <a:rPr lang="en-US" altLang="zh-TW" sz="22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3: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鍍膜總時間 </a:t>
            </a:r>
            <a:r>
              <a:rPr lang="en-US" altLang="zh-TW" sz="22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4: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鍍率 </a:t>
            </a:r>
            <a:r>
              <a:rPr lang="en-US" altLang="zh-TW" sz="22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5: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鍍膜時</a:t>
            </a:r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Power </a:t>
            </a:r>
            <a:r>
              <a:rPr lang="en-US" altLang="zh-TW" sz="22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6: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薄膜厚度 </a:t>
            </a:r>
            <a:endParaRPr lang="en-US" altLang="zh-TW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7: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目前階段和經歷過之時間 </a:t>
            </a:r>
            <a:r>
              <a:rPr lang="en-US" altLang="zh-TW" sz="2200" dirty="0">
                <a:solidFill>
                  <a:srgbClr val="FF000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8:</a:t>
            </a: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石英偵測器的頻率與剩餘能使用之百分比 </a:t>
            </a:r>
          </a:p>
          <a:p>
            <a:pPr>
              <a:lnSpc>
                <a:spcPct val="150000"/>
              </a:lnSpc>
            </a:pPr>
            <a:r>
              <a:rPr lang="zh-TW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 </a:t>
            </a:r>
            <a:endParaRPr lang="en-US" altLang="zh-TW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16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蒸鍍理論原理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薄膜</a:t>
            </a:r>
            <a:r>
              <a:rPr lang="zh-TW" altLang="en-US" dirty="0" smtClean="0"/>
              <a:t>監控面板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16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蒸鍍理論原理</a:t>
            </a:r>
            <a:r>
              <a:rPr lang="en-US" altLang="zh-TW" dirty="0" smtClean="0"/>
              <a:t>-</a:t>
            </a:r>
            <a:r>
              <a:rPr lang="zh-TW" altLang="en-US" dirty="0"/>
              <a:t>程式說明</a:t>
            </a:r>
            <a:endParaRPr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>
            <a:off x="335360" y="980728"/>
            <a:ext cx="4824536" cy="4896544"/>
            <a:chOff x="983432" y="1340768"/>
            <a:chExt cx="3872753" cy="4203797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432" y="1340768"/>
              <a:ext cx="2495774" cy="322729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432" y="1663497"/>
              <a:ext cx="2495774" cy="247426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432" y="1910923"/>
              <a:ext cx="3872753" cy="322729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432" y="2233652"/>
              <a:ext cx="1936376" cy="290456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432" y="2541002"/>
              <a:ext cx="2194560" cy="290456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3432" y="2846837"/>
              <a:ext cx="2022438" cy="301214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3432" y="3134948"/>
              <a:ext cx="2753958" cy="333487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3432" y="3455332"/>
              <a:ext cx="3184264" cy="30121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3432" y="3756546"/>
              <a:ext cx="3141233" cy="301214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3432" y="4076930"/>
              <a:ext cx="3184264" cy="301214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3432" y="4345871"/>
              <a:ext cx="2710927" cy="311972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3432" y="4647085"/>
              <a:ext cx="2237591" cy="290456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3432" y="4919690"/>
              <a:ext cx="3657600" cy="322729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83432" y="5221836"/>
              <a:ext cx="2667896" cy="322729"/>
            </a:xfrm>
            <a:prstGeom prst="rect">
              <a:avLst/>
            </a:prstGeom>
          </p:spPr>
        </p:pic>
      </p:grpSp>
      <p:sp>
        <p:nvSpPr>
          <p:cNvPr id="34" name="矩形 33"/>
          <p:cNvSpPr/>
          <p:nvPr/>
        </p:nvSpPr>
        <p:spPr>
          <a:xfrm>
            <a:off x="5159896" y="586033"/>
            <a:ext cx="7032104" cy="641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DENSUTY: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材料密度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Z-RATIO: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薄膜沉積過程中的速率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校正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TOOLING: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薄厚度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補償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數值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GAIN: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POWER 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增幅的幅度大小，設定數值越大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POWER 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增幅越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大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TIME-C: 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為了從現在偵測到的速率，變成設定的速率而決定的時間的參數，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數值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越大，應答越慢，數值越小，應達越快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。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LIMIT: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執行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回授控制時，為了從現在偵測到的速率，變成設定的速率，為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決定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界限值的參數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。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MAX 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POWER: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意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指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POWER 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的上限值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。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MAX POWER 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STOP: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當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POWER 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上升至最大功率時，並且設定時間以達到後，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會自動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結束蒸鍍程序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。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FULL SCALE THK 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為膜厚類比輸出的全刻度值，輸入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0.0 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後 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AUTO RANGE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。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FULL SCALE RATE 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為蒸鍍速率類比輸出的全刻度值，以及在圖型顯示畫面設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定絕對率時的全刻度值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。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FILTER TC 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膜厚以及蒸鍍速率的低通濾波器時的常數，數值越大鍍率越穩定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。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SENSOR 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偵測器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NO.1 2 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的選擇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。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當偵測器頻率低於設定頻率時會強制性變成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XTAL FAIL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，切換偵測器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。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HEARTH NO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.</a:t>
            </a:r>
            <a:r>
              <a:rPr lang="zh-TW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根據蒸鍍機面板坩鍋參數設定數值。</a:t>
            </a:r>
            <a:endParaRPr lang="en-US" altLang="zh-TW" sz="17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857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CF18-6E71-48B0-B6FA-D53AAEFA68F1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16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蒸鍍理論原理</a:t>
            </a:r>
            <a:r>
              <a:rPr lang="en-US" altLang="zh-TW" dirty="0" smtClean="0"/>
              <a:t>-</a:t>
            </a:r>
            <a:r>
              <a:rPr lang="zh-TW" altLang="en-US" dirty="0"/>
              <a:t>程式說明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159896" y="1946336"/>
            <a:ext cx="703210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開始進行鍍膜程序編列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PORT02LH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為固定設定值請勿更改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將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E/B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的功率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30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秒內提升至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5%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此為預融階段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維持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%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的功率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30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秒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此為預融階段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此時會打開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E/B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遮罩進行鍍率偵測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秒內達到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1A/S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的鍍率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共可設置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項分段蒸鍍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以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1A/S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的鍍率進行鍍膜至厚度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2.6KA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共可設置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3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項分段蒸鍍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375228" y="1946336"/>
            <a:ext cx="4752529" cy="2448272"/>
            <a:chOff x="695399" y="1124744"/>
            <a:chExt cx="3571540" cy="133270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400" y="1124744"/>
              <a:ext cx="3571539" cy="247426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00" y="1372170"/>
              <a:ext cx="3571539" cy="279699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00" y="1656624"/>
              <a:ext cx="3571539" cy="258184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99" y="1914808"/>
              <a:ext cx="3571539" cy="24742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399" y="2166989"/>
              <a:ext cx="3571539" cy="290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96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65CA3B44-049E-4488-A60F-A1839B960553}" type="slidenum">
              <a:rPr lang="zh-TW" altLang="en-US">
                <a:solidFill>
                  <a:srgbClr val="404040"/>
                </a:solidFill>
              </a:rPr>
              <a:pPr/>
              <a:t>9</a:t>
            </a:fld>
            <a:endParaRPr lang="zh-TW" altLang="en-US">
              <a:solidFill>
                <a:srgbClr val="40404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1B9082D-4C12-F53E-4493-CD35918CAA5B}"/>
              </a:ext>
            </a:extLst>
          </p:cNvPr>
          <p:cNvSpPr txBox="1"/>
          <p:nvPr/>
        </p:nvSpPr>
        <p:spPr>
          <a:xfrm>
            <a:off x="191344" y="1412776"/>
            <a:ext cx="11867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3FWF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鋁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蒸鍍鋁矽金屬發生反射率偏低的狀況，以及其他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台蒸鍍機無法製作鋁矽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1FWF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蒸鍍機目前沒有遇到問題需要排除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標題 2"/>
          <p:cNvSpPr txBox="1">
            <a:spLocks/>
          </p:cNvSpPr>
          <p:nvPr/>
        </p:nvSpPr>
        <p:spPr>
          <a:xfrm>
            <a:off x="191344" y="47286"/>
            <a:ext cx="9545720" cy="777875"/>
          </a:xfrm>
          <a:prstGeom prst="rect">
            <a:avLst/>
          </a:prstGeom>
        </p:spPr>
        <p:txBody>
          <a:bodyPr vert="horz" lIns="72000" tIns="45720" rIns="7200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蒸鍍機問題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85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2451</TotalTime>
  <Words>2049</Words>
  <Application>Microsoft Office PowerPoint</Application>
  <PresentationFormat>寬螢幕</PresentationFormat>
  <Paragraphs>226</Paragraphs>
  <Slides>30</Slides>
  <Notes>19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微軟正黑體</vt:lpstr>
      <vt:lpstr>新細明體</vt:lpstr>
      <vt:lpstr>標楷體</vt:lpstr>
      <vt:lpstr>Arial</vt:lpstr>
      <vt:lpstr>Calibri</vt:lpstr>
      <vt:lpstr>Cambria Math</vt:lpstr>
      <vt:lpstr>Wingdings</vt:lpstr>
      <vt:lpstr>Office 佈景主題</vt:lpstr>
      <vt:lpstr>新人報告</vt:lpstr>
      <vt:lpstr>目錄</vt:lpstr>
      <vt:lpstr>工作職掌</vt:lpstr>
      <vt:lpstr>蒸鍍理論原理-平均自由徑</vt:lpstr>
      <vt:lpstr>蒸鍍理論原理-真空系統</vt:lpstr>
      <vt:lpstr>程式主畫面</vt:lpstr>
      <vt:lpstr>PowerPoint 簡報</vt:lpstr>
      <vt:lpstr>PowerPoint 簡報</vt:lpstr>
      <vt:lpstr>PowerPoint 簡報</vt:lpstr>
      <vt:lpstr>PowerPoint 簡報</vt:lpstr>
      <vt:lpstr>改善措施-3FWF 鋁2蒸鍍機</vt:lpstr>
      <vt:lpstr>改善措施-蒸鍍機</vt:lpstr>
      <vt:lpstr>改善措施-蒸鍍機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BC產品</vt:lpstr>
      <vt:lpstr>BC產品</vt:lpstr>
      <vt:lpstr>BC產品17C1</vt:lpstr>
      <vt:lpstr>BC產品515E</vt:lpstr>
      <vt:lpstr>BC產品8257</vt:lpstr>
      <vt:lpstr>改善措施-AOI</vt:lpstr>
      <vt:lpstr>結論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T240118</dc:creator>
  <cp:lastModifiedBy>sanbo_wang(王善柏)</cp:lastModifiedBy>
  <cp:revision>101</cp:revision>
  <dcterms:created xsi:type="dcterms:W3CDTF">2015-09-01T09:53:45Z</dcterms:created>
  <dcterms:modified xsi:type="dcterms:W3CDTF">2024-11-13T10:08:38Z</dcterms:modified>
</cp:coreProperties>
</file>